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1425535"/>
            <a:ext cx="7556421" cy="2934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مقدمه: هوش مصنوعی چیست و چرا اهمیت دارد</a:t>
            </a:r>
            <a:endParaRPr lang="en-US" sz="6162" dirty="0"/>
          </a:p>
        </p:txBody>
      </p:sp>
      <p:sp>
        <p:nvSpPr>
          <p:cNvPr id="6" name="Text 3"/>
          <p:cNvSpPr/>
          <p:nvPr/>
        </p:nvSpPr>
        <p:spPr>
          <a:xfrm>
            <a:off x="793790" y="4700349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هوش مصنوعی به عنوان یکی از شاخه‌های فناوری نوظهور، در حال تحول و دگرگونی سریع در زندگی روزمره ما است. این تکنولوژی قادر به انجام وظایف پیچیده و حل مسائل به شیوه‌ای مشابه با انسان است و می‌تواند به افزایش بهره‌وری، کارایی و دقت در بسیاری از حوزه‌ها کمک کند.</a:t>
            </a:r>
            <a:endParaRPr lang="en-US" sz="1786" dirty="0"/>
          </a:p>
        </p:txBody>
      </p:sp>
      <p:sp>
        <p:nvSpPr>
          <p:cNvPr id="7" name="Shape 4"/>
          <p:cNvSpPr/>
          <p:nvPr/>
        </p:nvSpPr>
        <p:spPr>
          <a:xfrm>
            <a:off x="793790" y="6424017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6563CD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21306" y="6556653"/>
            <a:ext cx="107752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zp</a:t>
            </a:r>
            <a:endParaRPr lang="en-US" sz="768" dirty="0"/>
          </a:p>
        </p:txBody>
      </p:sp>
      <p:sp>
        <p:nvSpPr>
          <p:cNvPr id="9" name="Text 6"/>
          <p:cNvSpPr/>
          <p:nvPr/>
        </p:nvSpPr>
        <p:spPr>
          <a:xfrm>
            <a:off x="1270040" y="6407110"/>
            <a:ext cx="2785586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zahra piruzmandan</a:t>
            </a:r>
            <a:endParaRPr lang="en-US" sz="2233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1328857"/>
            <a:ext cx="805053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آینده هوش مصنوعی و چشم انداز آن</a:t>
            </a:r>
            <a:endParaRPr lang="en-US" sz="4465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532149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شهرهای هوشمند</a:t>
            </a:r>
            <a:endParaRPr lang="en-US" sz="2233" dirty="0"/>
          </a:p>
        </p:txBody>
      </p:sp>
      <p:sp>
        <p:nvSpPr>
          <p:cNvPr id="7" name="Text 4"/>
          <p:cNvSpPr/>
          <p:nvPr/>
        </p:nvSpPr>
        <p:spPr>
          <a:xfrm>
            <a:off x="793790" y="5811917"/>
            <a:ext cx="4120753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آینده شهرهای ما با استفاده گسترده از هوش مصنوعی در زیرساخت‌ها و خدمات هوشمند شکل خواهد گرفت.</a:t>
            </a:r>
            <a:endParaRPr lang="en-US" sz="1786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54704" y="532161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همکاری انسان و ماشین</a:t>
            </a:r>
            <a:endParaRPr lang="en-US" sz="2233" dirty="0"/>
          </a:p>
        </p:txBody>
      </p:sp>
      <p:sp>
        <p:nvSpPr>
          <p:cNvPr id="10" name="Text 6"/>
          <p:cNvSpPr/>
          <p:nvPr/>
        </p:nvSpPr>
        <p:spPr>
          <a:xfrm>
            <a:off x="5254704" y="5812036"/>
            <a:ext cx="412087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تعامل و همکاری نزدیک تر انسان و ماشین‌های هوشمند در آینده رقم خواهد خورد.</a:t>
            </a:r>
            <a:endParaRPr lang="en-US" sz="1786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491264"/>
            <a:ext cx="4120872" cy="25468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5738" y="532161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هوش مصنوعی عمومی</a:t>
            </a:r>
            <a:endParaRPr lang="en-US" sz="2233" dirty="0"/>
          </a:p>
        </p:txBody>
      </p:sp>
      <p:sp>
        <p:nvSpPr>
          <p:cNvPr id="13" name="Text 8"/>
          <p:cNvSpPr/>
          <p:nvPr/>
        </p:nvSpPr>
        <p:spPr>
          <a:xfrm>
            <a:off x="9715738" y="5812036"/>
            <a:ext cx="412087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دستیابی به هوش مصنوعی عمومی که توانایی‌های انسان را بازتولید کند، یکی از چشم‌اندازهای آینده این فناوری است.</a:t>
            </a:r>
            <a:endParaRPr lang="en-US" sz="1786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96727" y="884277"/>
            <a:ext cx="7723346" cy="12684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94"/>
              </a:lnSpc>
              <a:buNone/>
            </a:pPr>
            <a:r>
              <a:rPr lang="en-US" sz="3995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تاریخچه و پیشرفت های هوش مصنوعی</a:t>
            </a:r>
            <a:endParaRPr lang="en-US" sz="3995" dirty="0"/>
          </a:p>
        </p:txBody>
      </p:sp>
      <p:sp>
        <p:nvSpPr>
          <p:cNvPr id="6" name="Shape 3"/>
          <p:cNvSpPr/>
          <p:nvPr/>
        </p:nvSpPr>
        <p:spPr>
          <a:xfrm>
            <a:off x="6488430" y="2457093"/>
            <a:ext cx="25360" cy="4888111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7" name="Shape 4"/>
          <p:cNvSpPr/>
          <p:nvPr/>
        </p:nvSpPr>
        <p:spPr>
          <a:xfrm>
            <a:off x="6729353" y="2900898"/>
            <a:ext cx="710327" cy="253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8" name="Shape 5"/>
          <p:cNvSpPr/>
          <p:nvPr/>
        </p:nvSpPr>
        <p:spPr>
          <a:xfrm>
            <a:off x="6272748" y="2685336"/>
            <a:ext cx="456605" cy="456605"/>
          </a:xfrm>
          <a:prstGeom prst="roundRect">
            <a:avLst>
              <a:gd name="adj" fmla="val 13335"/>
            </a:avLst>
          </a:prstGeom>
          <a:solidFill>
            <a:srgbClr val="F6F0E4"/>
          </a:solidFill>
          <a:ln/>
        </p:spPr>
      </p:sp>
      <p:sp>
        <p:nvSpPr>
          <p:cNvPr id="9" name="Text 6"/>
          <p:cNvSpPr/>
          <p:nvPr/>
        </p:nvSpPr>
        <p:spPr>
          <a:xfrm>
            <a:off x="6429673" y="2761417"/>
            <a:ext cx="142756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7"/>
              </a:lnSpc>
              <a:buNone/>
            </a:pPr>
            <a:r>
              <a:rPr lang="en-US" sz="239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</a:t>
            </a:r>
            <a:endParaRPr lang="en-US" sz="2397" dirty="0"/>
          </a:p>
        </p:txBody>
      </p:sp>
      <p:sp>
        <p:nvSpPr>
          <p:cNvPr id="10" name="Text 7"/>
          <p:cNvSpPr/>
          <p:nvPr/>
        </p:nvSpPr>
        <p:spPr>
          <a:xfrm>
            <a:off x="7617262" y="2659975"/>
            <a:ext cx="2536984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7"/>
              </a:lnSpc>
              <a:buNone/>
            </a:pPr>
            <a:r>
              <a:rPr lang="en-US" sz="1998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1950 - 1970</a:t>
            </a:r>
            <a:endParaRPr lang="en-US" sz="1998" dirty="0"/>
          </a:p>
        </p:txBody>
      </p:sp>
      <p:sp>
        <p:nvSpPr>
          <p:cNvPr id="11" name="Text 8"/>
          <p:cNvSpPr/>
          <p:nvPr/>
        </p:nvSpPr>
        <p:spPr>
          <a:xfrm>
            <a:off x="7617262" y="3098721"/>
            <a:ext cx="6302812" cy="6496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7"/>
              </a:lnSpc>
              <a:buNone/>
            </a:pPr>
            <a:r>
              <a:rPr lang="en-US" sz="1598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دوره آغازین هوش مصنوعی با تلاش های دانشمندان برجسته ای چون آلن تورینگ و جان مککارتی برای طراحی ماشین های محاسباتی هوشمند آغاز می شود.</a:t>
            </a:r>
            <a:endParaRPr lang="en-US" sz="1598" dirty="0"/>
          </a:p>
        </p:txBody>
      </p:sp>
      <p:sp>
        <p:nvSpPr>
          <p:cNvPr id="12" name="Shape 9"/>
          <p:cNvSpPr/>
          <p:nvPr/>
        </p:nvSpPr>
        <p:spPr>
          <a:xfrm>
            <a:off x="6729353" y="4597896"/>
            <a:ext cx="710327" cy="253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3" name="Shape 10"/>
          <p:cNvSpPr/>
          <p:nvPr/>
        </p:nvSpPr>
        <p:spPr>
          <a:xfrm>
            <a:off x="6272748" y="4382333"/>
            <a:ext cx="456605" cy="456605"/>
          </a:xfrm>
          <a:prstGeom prst="roundRect">
            <a:avLst>
              <a:gd name="adj" fmla="val 13335"/>
            </a:avLst>
          </a:prstGeom>
          <a:solidFill>
            <a:srgbClr val="F6F0E4"/>
          </a:solidFill>
          <a:ln/>
        </p:spPr>
      </p:sp>
      <p:sp>
        <p:nvSpPr>
          <p:cNvPr id="14" name="Text 11"/>
          <p:cNvSpPr/>
          <p:nvPr/>
        </p:nvSpPr>
        <p:spPr>
          <a:xfrm>
            <a:off x="6416338" y="4458414"/>
            <a:ext cx="169307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7"/>
              </a:lnSpc>
              <a:buNone/>
            </a:pPr>
            <a:r>
              <a:rPr lang="en-US" sz="239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</a:t>
            </a:r>
            <a:endParaRPr lang="en-US" sz="2397" dirty="0"/>
          </a:p>
        </p:txBody>
      </p:sp>
      <p:sp>
        <p:nvSpPr>
          <p:cNvPr id="15" name="Text 12"/>
          <p:cNvSpPr/>
          <p:nvPr/>
        </p:nvSpPr>
        <p:spPr>
          <a:xfrm>
            <a:off x="7617262" y="4356973"/>
            <a:ext cx="2536984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7"/>
              </a:lnSpc>
              <a:buNone/>
            </a:pPr>
            <a:r>
              <a:rPr lang="en-US" sz="1998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1980 - 1990</a:t>
            </a:r>
            <a:endParaRPr lang="en-US" sz="1998" dirty="0"/>
          </a:p>
        </p:txBody>
      </p:sp>
      <p:sp>
        <p:nvSpPr>
          <p:cNvPr id="16" name="Text 13"/>
          <p:cNvSpPr/>
          <p:nvPr/>
        </p:nvSpPr>
        <p:spPr>
          <a:xfrm>
            <a:off x="7617262" y="4795718"/>
            <a:ext cx="6302812" cy="6496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7"/>
              </a:lnSpc>
              <a:buNone/>
            </a:pPr>
            <a:r>
              <a:rPr lang="en-US" sz="1598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ظهور سیستم های هوش مصنوعی مبتنی بر دانش و توسعه فناوری های پردازش زبان طبیعی و بینایی ماشین.</a:t>
            </a:r>
            <a:endParaRPr lang="en-US" sz="1598" dirty="0"/>
          </a:p>
        </p:txBody>
      </p:sp>
      <p:sp>
        <p:nvSpPr>
          <p:cNvPr id="17" name="Shape 14"/>
          <p:cNvSpPr/>
          <p:nvPr/>
        </p:nvSpPr>
        <p:spPr>
          <a:xfrm>
            <a:off x="6729353" y="6294894"/>
            <a:ext cx="710327" cy="253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8" name="Shape 15"/>
          <p:cNvSpPr/>
          <p:nvPr/>
        </p:nvSpPr>
        <p:spPr>
          <a:xfrm>
            <a:off x="6272748" y="6079331"/>
            <a:ext cx="456605" cy="456605"/>
          </a:xfrm>
          <a:prstGeom prst="roundRect">
            <a:avLst>
              <a:gd name="adj" fmla="val 13335"/>
            </a:avLst>
          </a:prstGeom>
          <a:solidFill>
            <a:srgbClr val="F6F0E4"/>
          </a:solidFill>
          <a:ln/>
        </p:spPr>
      </p:sp>
      <p:sp>
        <p:nvSpPr>
          <p:cNvPr id="19" name="Text 16"/>
          <p:cNvSpPr/>
          <p:nvPr/>
        </p:nvSpPr>
        <p:spPr>
          <a:xfrm>
            <a:off x="6415504" y="6155412"/>
            <a:ext cx="171093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7"/>
              </a:lnSpc>
              <a:buNone/>
            </a:pPr>
            <a:r>
              <a:rPr lang="en-US" sz="239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3</a:t>
            </a:r>
            <a:endParaRPr lang="en-US" sz="2397" dirty="0"/>
          </a:p>
        </p:txBody>
      </p:sp>
      <p:sp>
        <p:nvSpPr>
          <p:cNvPr id="20" name="Text 17"/>
          <p:cNvSpPr/>
          <p:nvPr/>
        </p:nvSpPr>
        <p:spPr>
          <a:xfrm>
            <a:off x="7617262" y="6053971"/>
            <a:ext cx="2536984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7"/>
              </a:lnSpc>
              <a:buNone/>
            </a:pPr>
            <a:r>
              <a:rPr lang="en-US" sz="1998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2000 - حال حاضر</a:t>
            </a:r>
            <a:endParaRPr lang="en-US" sz="1998" dirty="0"/>
          </a:p>
        </p:txBody>
      </p:sp>
      <p:sp>
        <p:nvSpPr>
          <p:cNvPr id="21" name="Text 18"/>
          <p:cNvSpPr/>
          <p:nvPr/>
        </p:nvSpPr>
        <p:spPr>
          <a:xfrm>
            <a:off x="7617262" y="6492716"/>
            <a:ext cx="6302812" cy="6496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7"/>
              </a:lnSpc>
              <a:buNone/>
            </a:pPr>
            <a:r>
              <a:rPr lang="en-US" sz="1598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رشد چشمگیر قدرت محاسباتی و پیشرفت الگوریتم های یادگیری ماشین منجر به توسعه سریع کاربردهای هوش مصنوعی در زندگی روزمره.</a:t>
            </a:r>
            <a:endParaRPr lang="en-US" sz="1598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انواع هوش مصنوعی: هوش مصنوعی ضعیف و هوش مصنوعی قوی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هوش مصنوعی ضعیف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هوش مصنوعی ضعیف توانایی انجام یک کار خاص را دارد و فقط در یک حوزه محدود عملکرد می‌کند. مانند سیستم‌های تشخیص چهره، ربات‌های صنعتی و دستیارهای مجازی.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7599521" y="417004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هوش مصنوعی قوی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7599521" y="4751189"/>
            <a:ext cx="624470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هوش مصنوعی قوی توانایی انجام گسترده‌ای از وظایف و حل مسائل پیچیده را دارد و شبیه به هوش انسان عمل می‌کند. این نوع هوش مصنوعی هنوز در حال توسعه است.</a:t>
            </a:r>
            <a:endParaRPr lang="en-US" sz="1786" dirty="0"/>
          </a:p>
        </p:txBody>
      </p:sp>
      <p:pic>
        <p:nvPicPr>
          <p:cNvPr id="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726877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کاربردهای هوش مصنوعی در زندگی روزمره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6280190" y="2484596"/>
            <a:ext cx="3664863" cy="2395657"/>
          </a:xfrm>
          <a:prstGeom prst="roundRect">
            <a:avLst>
              <a:gd name="adj" fmla="val 2840"/>
            </a:avLst>
          </a:prstGeom>
          <a:solidFill>
            <a:srgbClr val="F6F0E4"/>
          </a:solidFill>
          <a:ln/>
        </p:spPr>
      </p:sp>
      <p:sp>
        <p:nvSpPr>
          <p:cNvPr id="7" name="Text 4"/>
          <p:cNvSpPr/>
          <p:nvPr/>
        </p:nvSpPr>
        <p:spPr>
          <a:xfrm>
            <a:off x="6507004" y="271141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مراقبت های بهداشتی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6507004" y="3201829"/>
            <a:ext cx="321123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کشف بیماری‌ها، ارائه تشخیص‌های دقیق، تجویز داروها و برنامه‌ریزی درمان بهینه با کمک هوش مصنوعی.</a:t>
            </a:r>
            <a:endParaRPr lang="en-US" sz="1786" dirty="0"/>
          </a:p>
        </p:txBody>
      </p:sp>
      <p:sp>
        <p:nvSpPr>
          <p:cNvPr id="9" name="Shape 6"/>
          <p:cNvSpPr/>
          <p:nvPr/>
        </p:nvSpPr>
        <p:spPr>
          <a:xfrm>
            <a:off x="10171867" y="2484596"/>
            <a:ext cx="3664863" cy="2395657"/>
          </a:xfrm>
          <a:prstGeom prst="roundRect">
            <a:avLst>
              <a:gd name="adj" fmla="val 2840"/>
            </a:avLst>
          </a:prstGeom>
          <a:solidFill>
            <a:srgbClr val="F6F0E4"/>
          </a:solidFill>
          <a:ln/>
        </p:spPr>
      </p:sp>
      <p:sp>
        <p:nvSpPr>
          <p:cNvPr id="10" name="Text 7"/>
          <p:cNvSpPr/>
          <p:nvPr/>
        </p:nvSpPr>
        <p:spPr>
          <a:xfrm>
            <a:off x="10398681" y="271141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خدمات مالی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10398681" y="3201829"/>
            <a:ext cx="321123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پیش‌بینی بازار سهام، تحلیل ریسک و احتمال ورشکستگی، و خدمات مشاوره‌ای هدفمند با استفاده از هوش مصنوعی.</a:t>
            </a:r>
            <a:endParaRPr lang="en-US" sz="1786" dirty="0"/>
          </a:p>
        </p:txBody>
      </p:sp>
      <p:sp>
        <p:nvSpPr>
          <p:cNvPr id="12" name="Shape 9"/>
          <p:cNvSpPr/>
          <p:nvPr/>
        </p:nvSpPr>
        <p:spPr>
          <a:xfrm>
            <a:off x="6280190" y="5107067"/>
            <a:ext cx="3664863" cy="2395657"/>
          </a:xfrm>
          <a:prstGeom prst="roundRect">
            <a:avLst>
              <a:gd name="adj" fmla="val 2840"/>
            </a:avLst>
          </a:prstGeom>
          <a:solidFill>
            <a:srgbClr val="F6F0E4"/>
          </a:solidFill>
          <a:ln/>
        </p:spPr>
      </p:sp>
      <p:sp>
        <p:nvSpPr>
          <p:cNvPr id="13" name="Text 10"/>
          <p:cNvSpPr/>
          <p:nvPr/>
        </p:nvSpPr>
        <p:spPr>
          <a:xfrm>
            <a:off x="6507004" y="533388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حمل و نقل</a:t>
            </a:r>
            <a:endParaRPr lang="en-US" sz="2233" dirty="0"/>
          </a:p>
        </p:txBody>
      </p:sp>
      <p:sp>
        <p:nvSpPr>
          <p:cNvPr id="14" name="Text 11"/>
          <p:cNvSpPr/>
          <p:nvPr/>
        </p:nvSpPr>
        <p:spPr>
          <a:xfrm>
            <a:off x="6507004" y="5824299"/>
            <a:ext cx="321123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ماشین‌های خودران، هدایت خودکار ترافیک، و برنامه‌ریزی مسیر بهینه توسط سیستم‌های مبتنی بر هوش مصنوعی.</a:t>
            </a:r>
            <a:endParaRPr lang="en-US" sz="1786" dirty="0"/>
          </a:p>
        </p:txBody>
      </p:sp>
      <p:sp>
        <p:nvSpPr>
          <p:cNvPr id="15" name="Shape 12"/>
          <p:cNvSpPr/>
          <p:nvPr/>
        </p:nvSpPr>
        <p:spPr>
          <a:xfrm>
            <a:off x="10171867" y="5107067"/>
            <a:ext cx="3664863" cy="2395657"/>
          </a:xfrm>
          <a:prstGeom prst="roundRect">
            <a:avLst>
              <a:gd name="adj" fmla="val 2840"/>
            </a:avLst>
          </a:prstGeom>
          <a:solidFill>
            <a:srgbClr val="F6F0E4"/>
          </a:solidFill>
          <a:ln/>
        </p:spPr>
      </p:sp>
      <p:sp>
        <p:nvSpPr>
          <p:cNvPr id="16" name="Text 13"/>
          <p:cNvSpPr/>
          <p:nvPr/>
        </p:nvSpPr>
        <p:spPr>
          <a:xfrm>
            <a:off x="10398681" y="533388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امنیت و دفاع</a:t>
            </a:r>
            <a:endParaRPr lang="en-US" sz="2233" dirty="0"/>
          </a:p>
        </p:txBody>
      </p:sp>
      <p:sp>
        <p:nvSpPr>
          <p:cNvPr id="17" name="Text 14"/>
          <p:cNvSpPr/>
          <p:nvPr/>
        </p:nvSpPr>
        <p:spPr>
          <a:xfrm>
            <a:off x="10398681" y="5824299"/>
            <a:ext cx="321123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تشخیص تهدیدات امنیتی، تجزیه و تحلیل داده‌های اطلاعاتی، و نظارت خودکار با استفاده از فناوری‌های هوش مصنوعی.</a:t>
            </a:r>
            <a:endParaRPr lang="en-US" sz="1786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1111091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چالش های اخلاقی و امنیتی هوش مصنوعی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3123962"/>
            <a:ext cx="510302" cy="510302"/>
          </a:xfrm>
          <a:prstGeom prst="roundRect">
            <a:avLst>
              <a:gd name="adj" fmla="val 13335"/>
            </a:avLst>
          </a:prstGeom>
          <a:solidFill>
            <a:srgbClr val="F6F0E4"/>
          </a:solidFill>
          <a:ln/>
        </p:spPr>
      </p:sp>
      <p:sp>
        <p:nvSpPr>
          <p:cNvPr id="7" name="Text 4"/>
          <p:cNvSpPr/>
          <p:nvPr/>
        </p:nvSpPr>
        <p:spPr>
          <a:xfrm>
            <a:off x="969169" y="3208973"/>
            <a:ext cx="159544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5"/>
          <p:cNvSpPr/>
          <p:nvPr/>
        </p:nvSpPr>
        <p:spPr>
          <a:xfrm>
            <a:off x="1530906" y="312396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حفظ حریم خصوصی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1530906" y="3614380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نگرانی‌های امنیتی و محافظت از داده‌های شخصی در سیستم‌های مبتنی بر هوش مصنوعی.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4685467" y="3123962"/>
            <a:ext cx="510302" cy="510302"/>
          </a:xfrm>
          <a:prstGeom prst="roundRect">
            <a:avLst>
              <a:gd name="adj" fmla="val 13335"/>
            </a:avLst>
          </a:prstGeom>
          <a:solidFill>
            <a:srgbClr val="F6F0E4"/>
          </a:solidFill>
          <a:ln/>
        </p:spPr>
      </p:sp>
      <p:sp>
        <p:nvSpPr>
          <p:cNvPr id="11" name="Text 8"/>
          <p:cNvSpPr/>
          <p:nvPr/>
        </p:nvSpPr>
        <p:spPr>
          <a:xfrm>
            <a:off x="4845963" y="3208973"/>
            <a:ext cx="189190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9"/>
          <p:cNvSpPr/>
          <p:nvPr/>
        </p:nvSpPr>
        <p:spPr>
          <a:xfrm>
            <a:off x="5422583" y="312396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جایگزینی شغل‌ها</a:t>
            </a:r>
            <a:endParaRPr lang="en-US" sz="2233" dirty="0"/>
          </a:p>
        </p:txBody>
      </p:sp>
      <p:sp>
        <p:nvSpPr>
          <p:cNvPr id="13" name="Text 10"/>
          <p:cNvSpPr/>
          <p:nvPr/>
        </p:nvSpPr>
        <p:spPr>
          <a:xfrm>
            <a:off x="5422583" y="3614380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نگرانی در مورد از دست رفتن مشاغل به دلیل اتوماسیون توسط هوش مصنوعی.</a:t>
            </a:r>
            <a:endParaRPr lang="en-US" sz="1786" dirty="0"/>
          </a:p>
        </p:txBody>
      </p:sp>
      <p:sp>
        <p:nvSpPr>
          <p:cNvPr id="14" name="Shape 11"/>
          <p:cNvSpPr/>
          <p:nvPr/>
        </p:nvSpPr>
        <p:spPr>
          <a:xfrm>
            <a:off x="793790" y="5185053"/>
            <a:ext cx="510302" cy="510302"/>
          </a:xfrm>
          <a:prstGeom prst="roundRect">
            <a:avLst>
              <a:gd name="adj" fmla="val 13335"/>
            </a:avLst>
          </a:prstGeom>
          <a:solidFill>
            <a:srgbClr val="F6F0E4"/>
          </a:solidFill>
          <a:ln/>
        </p:spPr>
      </p:sp>
      <p:sp>
        <p:nvSpPr>
          <p:cNvPr id="15" name="Text 12"/>
          <p:cNvSpPr/>
          <p:nvPr/>
        </p:nvSpPr>
        <p:spPr>
          <a:xfrm>
            <a:off x="953333" y="5270063"/>
            <a:ext cx="191214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3"/>
          <p:cNvSpPr/>
          <p:nvPr/>
        </p:nvSpPr>
        <p:spPr>
          <a:xfrm>
            <a:off x="1530906" y="5185053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سوءاستفاده و استفاده نادرست</a:t>
            </a:r>
            <a:endParaRPr lang="en-US" sz="2233" dirty="0"/>
          </a:p>
        </p:txBody>
      </p:sp>
      <p:sp>
        <p:nvSpPr>
          <p:cNvPr id="17" name="Text 14"/>
          <p:cNvSpPr/>
          <p:nvPr/>
        </p:nvSpPr>
        <p:spPr>
          <a:xfrm>
            <a:off x="1530906" y="6029801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نگرانی‌هایی در مورد امکان سوءاستفاده از هوش مصنوعی برای اهداف نامشروع.</a:t>
            </a:r>
            <a:endParaRPr lang="en-US" sz="1786" dirty="0"/>
          </a:p>
        </p:txBody>
      </p:sp>
      <p:sp>
        <p:nvSpPr>
          <p:cNvPr id="18" name="Shape 15"/>
          <p:cNvSpPr/>
          <p:nvPr/>
        </p:nvSpPr>
        <p:spPr>
          <a:xfrm>
            <a:off x="4685467" y="5185053"/>
            <a:ext cx="510302" cy="510302"/>
          </a:xfrm>
          <a:prstGeom prst="roundRect">
            <a:avLst>
              <a:gd name="adj" fmla="val 13335"/>
            </a:avLst>
          </a:prstGeom>
          <a:solidFill>
            <a:srgbClr val="F6F0E4"/>
          </a:solidFill>
          <a:ln/>
        </p:spPr>
      </p:sp>
      <p:sp>
        <p:nvSpPr>
          <p:cNvPr id="19" name="Text 16"/>
          <p:cNvSpPr/>
          <p:nvPr/>
        </p:nvSpPr>
        <p:spPr>
          <a:xfrm>
            <a:off x="4831080" y="5270063"/>
            <a:ext cx="21907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4</a:t>
            </a:r>
            <a:endParaRPr lang="en-US" sz="2679" dirty="0"/>
          </a:p>
        </p:txBody>
      </p:sp>
      <p:sp>
        <p:nvSpPr>
          <p:cNvPr id="20" name="Text 17"/>
          <p:cNvSpPr/>
          <p:nvPr/>
        </p:nvSpPr>
        <p:spPr>
          <a:xfrm>
            <a:off x="5422583" y="518505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تبعیض و سوگیری</a:t>
            </a:r>
            <a:endParaRPr lang="en-US" sz="2233" dirty="0"/>
          </a:p>
        </p:txBody>
      </p:sp>
      <p:sp>
        <p:nvSpPr>
          <p:cNvPr id="21" name="Text 18"/>
          <p:cNvSpPr/>
          <p:nvPr/>
        </p:nvSpPr>
        <p:spPr>
          <a:xfrm>
            <a:off x="5422583" y="5675471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نگرانی در مورد سوگیری‌های نهفته در سیستم‌های تصمیم‌گیری مبتنی بر هوش مصنوعی.</a:t>
            </a:r>
            <a:endParaRPr lang="en-US" sz="1786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5"/>
              </a:lnSpc>
              <a:buNone/>
            </a:pPr>
            <a:r>
              <a:rPr lang="en-US" sz="4348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نقش هوش مصنوعی در آینده شغلی</a:t>
            </a:r>
            <a:endParaRPr lang="en-US" sz="4348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اتوماسیون وظایف روتین</a:t>
            </a:r>
            <a:endParaRPr lang="en-US" sz="2174" dirty="0"/>
          </a:p>
        </p:txBody>
      </p:sp>
      <p:sp>
        <p:nvSpPr>
          <p:cNvPr id="8" name="Text 4"/>
          <p:cNvSpPr/>
          <p:nvPr/>
        </p:nvSpPr>
        <p:spPr>
          <a:xfrm>
            <a:off x="7695128" y="3018353"/>
            <a:ext cx="6162199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هوش مصنوعی می‌تواند وظایف تکراری و کم مهارت را خودکار کند.</a:t>
            </a:r>
            <a:endParaRPr lang="en-US" sz="1739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افزایش بهره‌وری</a:t>
            </a:r>
            <a:endParaRPr lang="en-US" sz="2174" dirty="0"/>
          </a:p>
        </p:txBody>
      </p:sp>
      <p:sp>
        <p:nvSpPr>
          <p:cNvPr id="11" name="Text 6"/>
          <p:cNvSpPr/>
          <p:nvPr/>
        </p:nvSpPr>
        <p:spPr>
          <a:xfrm>
            <a:off x="7695128" y="4785479"/>
            <a:ext cx="6162199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سیستم‌های هوشمند می‌توانند تصمیمات سریع تر و بهتری اتخاذ کنند.</a:t>
            </a:r>
            <a:endParaRPr lang="en-US" sz="1739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ایجاد مشاغل جدید</a:t>
            </a:r>
            <a:endParaRPr lang="en-US" sz="2174" dirty="0"/>
          </a:p>
        </p:txBody>
      </p:sp>
      <p:sp>
        <p:nvSpPr>
          <p:cNvPr id="14" name="Text 8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فناوری‌های نوظهور مبتنی بر هوش مصنوعی، مشاغل جدیدی را ایجاد خواهند کرد.</a:t>
            </a:r>
            <a:endParaRPr lang="en-US" sz="1739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1058585"/>
            <a:ext cx="6808351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تاثیر هوش مصنوعی بر بازار کار</a:t>
            </a:r>
            <a:endParaRPr lang="en-US" sz="446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07525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29013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افزایش بهره‌وری</a:t>
            </a:r>
            <a:endParaRPr lang="en-US" sz="2233" dirty="0"/>
          </a:p>
        </p:txBody>
      </p:sp>
      <p:sp>
        <p:nvSpPr>
          <p:cNvPr id="8" name="Text 4"/>
          <p:cNvSpPr/>
          <p:nvPr/>
        </p:nvSpPr>
        <p:spPr>
          <a:xfrm>
            <a:off x="793790" y="3391733"/>
            <a:ext cx="3608070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افزایش سرعت و دقت پردازش داده‌ها و انجام وظایف تکراری توسط هوش مصنوعی.</a:t>
            </a:r>
            <a:endParaRPr lang="en-US" sz="1786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107525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742021" y="29013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دگرگونی مشاغل</a:t>
            </a:r>
            <a:endParaRPr lang="en-US" sz="2233" dirty="0"/>
          </a:p>
        </p:txBody>
      </p:sp>
      <p:sp>
        <p:nvSpPr>
          <p:cNvPr id="11" name="Text 6"/>
          <p:cNvSpPr/>
          <p:nvPr/>
        </p:nvSpPr>
        <p:spPr>
          <a:xfrm>
            <a:off x="4742021" y="3391733"/>
            <a:ext cx="3608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خودکارسازی برخی مشاغل و ایجاد مشاغل جدید با تخصص‌های متفاوت.</a:t>
            </a:r>
            <a:endParaRPr lang="en-US" sz="1786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6088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95467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نیاز به مهارت‌های جدید</a:t>
            </a:r>
            <a:endParaRPr lang="en-US" sz="2233" dirty="0"/>
          </a:p>
        </p:txBody>
      </p:sp>
      <p:sp>
        <p:nvSpPr>
          <p:cNvPr id="14" name="Text 8"/>
          <p:cNvSpPr/>
          <p:nvPr/>
        </p:nvSpPr>
        <p:spPr>
          <a:xfrm>
            <a:off x="793790" y="6445091"/>
            <a:ext cx="3608070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افزایش نیاز به مهارت‌های مرتبط با هوش مصنوعی و علوم داده.</a:t>
            </a:r>
            <a:endParaRPr lang="en-US" sz="1786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5160883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742021" y="595467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همکاری انسان و ماشین</a:t>
            </a:r>
            <a:endParaRPr lang="en-US" sz="2233" dirty="0"/>
          </a:p>
        </p:txBody>
      </p:sp>
      <p:sp>
        <p:nvSpPr>
          <p:cNvPr id="17" name="Text 10"/>
          <p:cNvSpPr/>
          <p:nvPr/>
        </p:nvSpPr>
        <p:spPr>
          <a:xfrm>
            <a:off x="4742021" y="6445091"/>
            <a:ext cx="3608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تعامل تکمیلی انسان و ماشین برای استفاده بهینه از هوش مصنوعی.</a:t>
            </a:r>
            <a:endParaRPr lang="en-US" sz="1786" dirty="0"/>
          </a:p>
        </p:txBody>
      </p:sp>
      <p:pic>
        <p:nvPicPr>
          <p:cNvPr id="18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577108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آموزش و یادگیری ماشین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1021080" y="3769757"/>
            <a:ext cx="206073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نظارت شده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3543062" y="3769757"/>
            <a:ext cx="205692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نظارت نشده</a:t>
            </a:r>
            <a:endParaRPr lang="en-US" sz="1786" dirty="0"/>
          </a:p>
        </p:txBody>
      </p:sp>
      <p:sp>
        <p:nvSpPr>
          <p:cNvPr id="8" name="Text 5"/>
          <p:cNvSpPr/>
          <p:nvPr/>
        </p:nvSpPr>
        <p:spPr>
          <a:xfrm>
            <a:off x="6061234" y="3769757"/>
            <a:ext cx="206073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تقویتی</a:t>
            </a:r>
            <a:endParaRPr lang="en-US" sz="1786" dirty="0"/>
          </a:p>
        </p:txBody>
      </p:sp>
      <p:sp>
        <p:nvSpPr>
          <p:cNvPr id="9" name="Shape 6"/>
          <p:cNvSpPr/>
          <p:nvPr/>
        </p:nvSpPr>
        <p:spPr>
          <a:xfrm>
            <a:off x="793790" y="4276368"/>
            <a:ext cx="7555587" cy="1376124"/>
          </a:xfrm>
          <a:prstGeom prst="rect">
            <a:avLst/>
          </a:prstGeom>
          <a:solidFill>
            <a:srgbClr val="F6F0E4"/>
          </a:solidFill>
          <a:ln/>
        </p:spPr>
      </p:sp>
      <p:sp>
        <p:nvSpPr>
          <p:cNvPr id="10" name="Text 7"/>
          <p:cNvSpPr/>
          <p:nvPr/>
        </p:nvSpPr>
        <p:spPr>
          <a:xfrm>
            <a:off x="1021080" y="4420076"/>
            <a:ext cx="206073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آموزش با استفاده از داده‌های برچسب‌گذاری شده</a:t>
            </a:r>
            <a:endParaRPr lang="en-US" sz="1786" dirty="0"/>
          </a:p>
        </p:txBody>
      </p:sp>
      <p:sp>
        <p:nvSpPr>
          <p:cNvPr id="11" name="Text 8"/>
          <p:cNvSpPr/>
          <p:nvPr/>
        </p:nvSpPr>
        <p:spPr>
          <a:xfrm>
            <a:off x="3543062" y="4420076"/>
            <a:ext cx="205692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کشف الگوهای درون داده‌ها بدون برچسب‌گذاری</a:t>
            </a:r>
            <a:endParaRPr lang="en-US" sz="1786" dirty="0"/>
          </a:p>
        </p:txBody>
      </p:sp>
      <p:sp>
        <p:nvSpPr>
          <p:cNvPr id="12" name="Text 9"/>
          <p:cNvSpPr/>
          <p:nvPr/>
        </p:nvSpPr>
        <p:spPr>
          <a:xfrm>
            <a:off x="6061234" y="4420076"/>
            <a:ext cx="2060734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یادگیری از بازخورد محیطی</a:t>
            </a:r>
            <a:endParaRPr lang="en-US" sz="1786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539960"/>
            <a:ext cx="9445347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پیشرفت های اخیر در حوزه هوش مصنوعی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پردازش زبان طبیعی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پیشرفت‌هایی در درک و تولید زبان طبیعی توسط ماشین‌ها، مانند چت‌بات‌ها و سیستم‌های ترجمه.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بینایی ماشین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پیشرفت‌هایی در تشخیص اشیا، چهره‌ها و حتی درک محتوای تصاویر و فیلم‌ها.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یادگیری عمیق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پیشرفت‌های چشمگیر در الگوریتم‌های یادگیری عمیق که قادر به انجام وظایف پیچیده هستند.</a:t>
            </a:r>
            <a:endParaRPr lang="en-US" sz="1786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2024-07-02T22:20:23Z</dcterms:created>
  <dcterms:modified xsi:type="dcterms:W3CDTF">2024-07-02T22:20:23Z</dcterms:modified>
</cp:coreProperties>
</file>